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2"/>
  </p:notesMasterIdLst>
  <p:sldIdLst>
    <p:sldId id="266" r:id="rId5"/>
    <p:sldId id="257" r:id="rId6"/>
    <p:sldId id="267" r:id="rId7"/>
    <p:sldId id="268" r:id="rId8"/>
    <p:sldId id="269" r:id="rId9"/>
    <p:sldId id="270" r:id="rId10"/>
    <p:sldId id="27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3" d="100"/>
          <a:sy n="113" d="100"/>
        </p:scale>
        <p:origin x="510" y="114"/>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1/11/2024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1/11/2024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1/11/2024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1/11/2024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1/11/2024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1/11/2024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1/11/2024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1/11/2024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1/11/2024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1/11/2024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1/11/2024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r>
              <a:rPr lang="en-US" sz="3600" dirty="0">
                <a:solidFill>
                  <a:srgbClr val="FFFFFF"/>
                </a:solidFill>
              </a:rPr>
              <a:t>Covid-19 food survey analysis</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Nitin Kumbhar </a:t>
            </a: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10515600" cy="829235"/>
          </a:xfrm>
        </p:spPr>
        <p:txBody>
          <a:bodyPr>
            <a:normAutofit/>
          </a:bodyPr>
          <a:lstStyle/>
          <a:p>
            <a:pPr algn="ctr"/>
            <a:r>
              <a:rPr lang="en-US" sz="5400" u="sng" dirty="0">
                <a:effectLst>
                  <a:outerShdw blurRad="38100" dist="38100" dir="2700000" algn="tl">
                    <a:srgbClr val="000000">
                      <a:alpha val="43137"/>
                    </a:srgbClr>
                  </a:outerShdw>
                </a:effectLst>
              </a:rPr>
              <a:t>Agenda</a:t>
            </a:r>
          </a:p>
        </p:txBody>
      </p:sp>
      <p:sp>
        <p:nvSpPr>
          <p:cNvPr id="6" name="TextBox 5">
            <a:extLst>
              <a:ext uri="{FF2B5EF4-FFF2-40B4-BE49-F238E27FC236}">
                <a16:creationId xmlns:a16="http://schemas.microsoft.com/office/drawing/2014/main" id="{B0EFA876-39AE-89B7-7B19-C21C170E1CAE}"/>
              </a:ext>
            </a:extLst>
          </p:cNvPr>
          <p:cNvSpPr txBox="1"/>
          <p:nvPr/>
        </p:nvSpPr>
        <p:spPr>
          <a:xfrm>
            <a:off x="1604681" y="1622095"/>
            <a:ext cx="10282519" cy="3613810"/>
          </a:xfrm>
          <a:prstGeom prst="rect">
            <a:avLst/>
          </a:prstGeom>
          <a:noFill/>
        </p:spPr>
        <p:txBody>
          <a:bodyPr wrap="square" rtlCol="0">
            <a:spAutoFit/>
          </a:bodyPr>
          <a:lstStyle/>
          <a:p>
            <a:pPr marL="285750" indent="-285750">
              <a:lnSpc>
                <a:spcPct val="300000"/>
              </a:lnSpc>
              <a:buFont typeface="Wingdings" panose="05000000000000000000" pitchFamily="2" charset="2"/>
              <a:buChar char="Ø"/>
            </a:pPr>
            <a:r>
              <a:rPr lang="en-US" sz="2000" dirty="0"/>
              <a:t>Introduction </a:t>
            </a:r>
          </a:p>
          <a:p>
            <a:pPr marL="285750" indent="-285750">
              <a:lnSpc>
                <a:spcPct val="300000"/>
              </a:lnSpc>
              <a:buFont typeface="Wingdings" panose="05000000000000000000" pitchFamily="2" charset="2"/>
              <a:buChar char="Ø"/>
            </a:pPr>
            <a:r>
              <a:rPr lang="en-US" sz="2000" dirty="0"/>
              <a:t>Problem Statement &amp; Data Source</a:t>
            </a:r>
          </a:p>
          <a:p>
            <a:pPr marL="285750" indent="-285750">
              <a:lnSpc>
                <a:spcPct val="300000"/>
              </a:lnSpc>
              <a:buFont typeface="Wingdings" panose="05000000000000000000" pitchFamily="2" charset="2"/>
              <a:buChar char="Ø"/>
            </a:pPr>
            <a:r>
              <a:rPr lang="en-US" sz="2000" dirty="0"/>
              <a:t>Objective &amp; Methodology </a:t>
            </a:r>
          </a:p>
          <a:p>
            <a:pPr marL="285750" indent="-285750">
              <a:lnSpc>
                <a:spcPct val="300000"/>
              </a:lnSpc>
              <a:buFont typeface="Wingdings" panose="05000000000000000000" pitchFamily="2" charset="2"/>
              <a:buChar char="Ø"/>
            </a:pPr>
            <a:r>
              <a:rPr lang="en-US" sz="2000" dirty="0"/>
              <a:t>Solution Description</a:t>
            </a:r>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6EB4F47-B726-066E-4DB2-ADD7EECB27C5}"/>
              </a:ext>
            </a:extLst>
          </p:cNvPr>
          <p:cNvSpPr txBox="1"/>
          <p:nvPr/>
        </p:nvSpPr>
        <p:spPr>
          <a:xfrm>
            <a:off x="878542" y="475129"/>
            <a:ext cx="9735670" cy="707886"/>
          </a:xfrm>
          <a:prstGeom prst="rect">
            <a:avLst/>
          </a:prstGeom>
          <a:noFill/>
        </p:spPr>
        <p:txBody>
          <a:bodyPr wrap="square" rtlCol="0">
            <a:spAutoFit/>
          </a:bodyPr>
          <a:lstStyle/>
          <a:p>
            <a:r>
              <a:rPr lang="en-US" sz="4000" u="sng" dirty="0"/>
              <a:t>Introduction</a:t>
            </a:r>
            <a:r>
              <a:rPr lang="en-US" sz="4000" dirty="0"/>
              <a:t> :-</a:t>
            </a:r>
            <a:r>
              <a:rPr lang="en-US" dirty="0"/>
              <a:t> </a:t>
            </a:r>
          </a:p>
        </p:txBody>
      </p:sp>
      <p:sp>
        <p:nvSpPr>
          <p:cNvPr id="3" name="TextBox 2">
            <a:extLst>
              <a:ext uri="{FF2B5EF4-FFF2-40B4-BE49-F238E27FC236}">
                <a16:creationId xmlns:a16="http://schemas.microsoft.com/office/drawing/2014/main" id="{7581E36B-F300-6509-2BDF-622D3B8C6308}"/>
              </a:ext>
            </a:extLst>
          </p:cNvPr>
          <p:cNvSpPr txBox="1"/>
          <p:nvPr/>
        </p:nvSpPr>
        <p:spPr>
          <a:xfrm>
            <a:off x="1021975" y="1766046"/>
            <a:ext cx="11170025" cy="1288045"/>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dirty="0"/>
              <a:t>We are conducting survey to collect the data from number of people about their food consumption in covid 19. In this survey we will collect data from the different age group &amp; analyze it towards conclusions from it which will help to analyze the market need for business.      </a:t>
            </a:r>
          </a:p>
        </p:txBody>
      </p:sp>
    </p:spTree>
    <p:extLst>
      <p:ext uri="{BB962C8B-B14F-4D97-AF65-F5344CB8AC3E}">
        <p14:creationId xmlns:p14="http://schemas.microsoft.com/office/powerpoint/2010/main" val="42548269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6E6AE7-7265-D80C-9252-632F9DC702DA}"/>
              </a:ext>
            </a:extLst>
          </p:cNvPr>
          <p:cNvSpPr txBox="1"/>
          <p:nvPr/>
        </p:nvSpPr>
        <p:spPr>
          <a:xfrm>
            <a:off x="735107" y="116542"/>
            <a:ext cx="11376210" cy="646331"/>
          </a:xfrm>
          <a:prstGeom prst="rect">
            <a:avLst/>
          </a:prstGeom>
          <a:noFill/>
        </p:spPr>
        <p:txBody>
          <a:bodyPr wrap="square" rtlCol="0">
            <a:spAutoFit/>
          </a:bodyPr>
          <a:lstStyle/>
          <a:p>
            <a:pPr algn="ctr"/>
            <a:r>
              <a:rPr lang="en-US" sz="3600" u="sng" dirty="0"/>
              <a:t>Problem Statement &amp; Data Source </a:t>
            </a:r>
          </a:p>
        </p:txBody>
      </p:sp>
      <p:sp>
        <p:nvSpPr>
          <p:cNvPr id="3" name="TextBox 2">
            <a:extLst>
              <a:ext uri="{FF2B5EF4-FFF2-40B4-BE49-F238E27FC236}">
                <a16:creationId xmlns:a16="http://schemas.microsoft.com/office/drawing/2014/main" id="{BF74B683-5496-662D-81BF-ADAF88877B2F}"/>
              </a:ext>
            </a:extLst>
          </p:cNvPr>
          <p:cNvSpPr txBox="1"/>
          <p:nvPr/>
        </p:nvSpPr>
        <p:spPr>
          <a:xfrm>
            <a:off x="806822" y="1126954"/>
            <a:ext cx="10936941" cy="1569660"/>
          </a:xfrm>
          <a:prstGeom prst="rect">
            <a:avLst/>
          </a:prstGeom>
          <a:noFill/>
        </p:spPr>
        <p:txBody>
          <a:bodyPr wrap="square" rtlCol="0">
            <a:spAutoFit/>
          </a:bodyPr>
          <a:lstStyle/>
          <a:p>
            <a:r>
              <a:rPr lang="en-US" sz="2400" i="1" u="sng" dirty="0"/>
              <a:t>Problem Statement:-</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r>
              <a:rPr lang="en-US" dirty="0"/>
              <a:t>We need to collect the data from people what food they consumed most in this Covid-19 pandemic. Collecting this we are conducting one survey which will be answered by people of different age group. Collected data will help us the analyze the  different requirements of people regarding food items.</a:t>
            </a:r>
          </a:p>
        </p:txBody>
      </p:sp>
      <p:sp>
        <p:nvSpPr>
          <p:cNvPr id="4" name="TextBox 3">
            <a:extLst>
              <a:ext uri="{FF2B5EF4-FFF2-40B4-BE49-F238E27FC236}">
                <a16:creationId xmlns:a16="http://schemas.microsoft.com/office/drawing/2014/main" id="{F54BE744-F977-15EE-A693-5790D3836C03}"/>
              </a:ext>
            </a:extLst>
          </p:cNvPr>
          <p:cNvSpPr txBox="1"/>
          <p:nvPr/>
        </p:nvSpPr>
        <p:spPr>
          <a:xfrm>
            <a:off x="806822" y="3429000"/>
            <a:ext cx="10936941" cy="2215991"/>
          </a:xfrm>
          <a:prstGeom prst="rect">
            <a:avLst/>
          </a:prstGeom>
          <a:noFill/>
        </p:spPr>
        <p:txBody>
          <a:bodyPr wrap="square" rtlCol="0">
            <a:spAutoFit/>
          </a:bodyPr>
          <a:lstStyle/>
          <a:p>
            <a:r>
              <a:rPr lang="en-US" sz="2400" i="1" u="sng" dirty="0"/>
              <a:t>Data Source:-</a:t>
            </a:r>
          </a:p>
          <a:p>
            <a:endParaRPr lang="en-US" sz="2400" i="1" u="sng" dirty="0"/>
          </a:p>
          <a:p>
            <a:pPr marL="342900" indent="-342900">
              <a:buFont typeface="Wingdings" panose="05000000000000000000" pitchFamily="2" charset="2"/>
              <a:buChar char="Ø"/>
            </a:pPr>
            <a:r>
              <a:rPr lang="en-US" dirty="0"/>
              <a:t>Primary we have collected  from survey from by putting relevant question regarding food items.</a:t>
            </a:r>
          </a:p>
          <a:p>
            <a:pPr marL="342900" indent="-342900">
              <a:buFont typeface="Wingdings" panose="05000000000000000000" pitchFamily="2" charset="2"/>
              <a:buChar char="Ø"/>
            </a:pPr>
            <a:r>
              <a:rPr lang="en-US" dirty="0"/>
              <a:t>This survey from is generated by using google forms it has hared with people on social media platform</a:t>
            </a:r>
          </a:p>
          <a:p>
            <a:r>
              <a:rPr lang="en-US" dirty="0"/>
              <a:t> </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p:txBody>
      </p:sp>
    </p:spTree>
    <p:extLst>
      <p:ext uri="{BB962C8B-B14F-4D97-AF65-F5344CB8AC3E}">
        <p14:creationId xmlns:p14="http://schemas.microsoft.com/office/powerpoint/2010/main" val="42629290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C4C2D1B-3505-8658-4B26-FA4B6A2226C7}"/>
              </a:ext>
            </a:extLst>
          </p:cNvPr>
          <p:cNvSpPr txBox="1"/>
          <p:nvPr/>
        </p:nvSpPr>
        <p:spPr>
          <a:xfrm>
            <a:off x="1057834" y="412376"/>
            <a:ext cx="11313459" cy="707886"/>
          </a:xfrm>
          <a:prstGeom prst="rect">
            <a:avLst/>
          </a:prstGeom>
          <a:noFill/>
        </p:spPr>
        <p:txBody>
          <a:bodyPr wrap="square" rtlCol="0">
            <a:spAutoFit/>
          </a:bodyPr>
          <a:lstStyle/>
          <a:p>
            <a:pPr algn="ctr"/>
            <a:r>
              <a:rPr lang="en-US" sz="4000" u="sng" dirty="0"/>
              <a:t>Objective &amp; Methodology </a:t>
            </a:r>
          </a:p>
        </p:txBody>
      </p:sp>
      <p:sp>
        <p:nvSpPr>
          <p:cNvPr id="3" name="TextBox 2">
            <a:extLst>
              <a:ext uri="{FF2B5EF4-FFF2-40B4-BE49-F238E27FC236}">
                <a16:creationId xmlns:a16="http://schemas.microsoft.com/office/drawing/2014/main" id="{A502A537-D6C0-987C-F8EF-2E419FFB4E55}"/>
              </a:ext>
            </a:extLst>
          </p:cNvPr>
          <p:cNvSpPr txBox="1"/>
          <p:nvPr/>
        </p:nvSpPr>
        <p:spPr>
          <a:xfrm>
            <a:off x="801004" y="2008094"/>
            <a:ext cx="11300979" cy="2462213"/>
          </a:xfrm>
          <a:prstGeom prst="rect">
            <a:avLst/>
          </a:prstGeom>
          <a:noFill/>
        </p:spPr>
        <p:txBody>
          <a:bodyPr wrap="none" rtlCol="0">
            <a:spAutoFit/>
          </a:bodyPr>
          <a:lstStyle/>
          <a:p>
            <a:r>
              <a:rPr lang="en-US" sz="2200" i="1" u="sng" dirty="0"/>
              <a:t>Objective</a:t>
            </a:r>
            <a:r>
              <a:rPr lang="en-US" sz="2200" dirty="0"/>
              <a:t>:-</a:t>
            </a:r>
          </a:p>
          <a:p>
            <a:endParaRPr lang="en-US" sz="2200" dirty="0"/>
          </a:p>
          <a:p>
            <a:pPr marL="285750" indent="-285750">
              <a:buFont typeface="Wingdings" panose="05000000000000000000" pitchFamily="2" charset="2"/>
              <a:buChar char="Ø"/>
            </a:pPr>
            <a:r>
              <a:rPr lang="en-US" sz="2200" dirty="0"/>
              <a:t>This data will help to forecast the demand of people food requirements as per the different </a:t>
            </a:r>
          </a:p>
          <a:p>
            <a:r>
              <a:rPr lang="en-US" sz="2200" dirty="0"/>
              <a:t>    food types like breakfast, lunch, tea time snacks &amp; dinner.</a:t>
            </a:r>
          </a:p>
          <a:p>
            <a:pPr marL="285750" indent="-285750">
              <a:buFont typeface="Wingdings" panose="05000000000000000000" pitchFamily="2" charset="2"/>
              <a:buChar char="Ø"/>
            </a:pPr>
            <a:r>
              <a:rPr lang="en-US" sz="2200" dirty="0"/>
              <a:t>Forecasted demand will be very helpful for business to keep stock of required food types.</a:t>
            </a:r>
          </a:p>
          <a:p>
            <a:pPr marL="285750" indent="-285750">
              <a:buFont typeface="Wingdings" panose="05000000000000000000" pitchFamily="2" charset="2"/>
              <a:buChar char="Ø"/>
            </a:pPr>
            <a:r>
              <a:rPr lang="en-US" sz="2200" dirty="0"/>
              <a:t>This data will help the business, shop keeper &amp; restaurants fulfill the demand of people </a:t>
            </a:r>
          </a:p>
          <a:p>
            <a:r>
              <a:rPr lang="en-US" sz="2200" dirty="0"/>
              <a:t>    get more customers.</a:t>
            </a:r>
          </a:p>
        </p:txBody>
      </p:sp>
    </p:spTree>
    <p:extLst>
      <p:ext uri="{BB962C8B-B14F-4D97-AF65-F5344CB8AC3E}">
        <p14:creationId xmlns:p14="http://schemas.microsoft.com/office/powerpoint/2010/main" val="3199298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C05039-14A2-67B9-3AF8-E5144ED72307}"/>
              </a:ext>
            </a:extLst>
          </p:cNvPr>
          <p:cNvSpPr txBox="1"/>
          <p:nvPr/>
        </p:nvSpPr>
        <p:spPr>
          <a:xfrm>
            <a:off x="762000" y="475129"/>
            <a:ext cx="11429999" cy="584775"/>
          </a:xfrm>
          <a:prstGeom prst="rect">
            <a:avLst/>
          </a:prstGeom>
          <a:noFill/>
        </p:spPr>
        <p:txBody>
          <a:bodyPr wrap="square" rtlCol="0">
            <a:spAutoFit/>
          </a:bodyPr>
          <a:lstStyle/>
          <a:p>
            <a:pPr algn="ctr"/>
            <a:r>
              <a:rPr lang="en-US" sz="3200" b="1" u="sng" dirty="0"/>
              <a:t>Methodology</a:t>
            </a:r>
          </a:p>
        </p:txBody>
      </p:sp>
      <p:sp>
        <p:nvSpPr>
          <p:cNvPr id="4" name="TextBox 3">
            <a:extLst>
              <a:ext uri="{FF2B5EF4-FFF2-40B4-BE49-F238E27FC236}">
                <a16:creationId xmlns:a16="http://schemas.microsoft.com/office/drawing/2014/main" id="{D1A9FD2D-D85F-3C5F-02DF-FD5D09B9821A}"/>
              </a:ext>
            </a:extLst>
          </p:cNvPr>
          <p:cNvSpPr txBox="1"/>
          <p:nvPr/>
        </p:nvSpPr>
        <p:spPr>
          <a:xfrm>
            <a:off x="872066" y="999067"/>
            <a:ext cx="8315579" cy="923330"/>
          </a:xfrm>
          <a:prstGeom prst="rect">
            <a:avLst/>
          </a:prstGeom>
          <a:noFill/>
        </p:spPr>
        <p:txBody>
          <a:bodyPr wrap="square" rtlCol="0">
            <a:spAutoFit/>
          </a:bodyPr>
          <a:lstStyle/>
          <a:p>
            <a:endParaRPr lang="en-US" dirty="0"/>
          </a:p>
          <a:p>
            <a:pPr marL="285750" indent="-285750">
              <a:buFont typeface="Wingdings" panose="05000000000000000000" pitchFamily="2" charset="2"/>
              <a:buChar char="Ø"/>
            </a:pPr>
            <a:r>
              <a:rPr lang="en-US" dirty="0"/>
              <a:t>We have generated the google from share with people on social media platforms.</a:t>
            </a:r>
          </a:p>
          <a:p>
            <a:pPr marL="285750" indent="-285750">
              <a:buFont typeface="Wingdings" panose="05000000000000000000" pitchFamily="2" charset="2"/>
              <a:buChar char="Ø"/>
            </a:pPr>
            <a:r>
              <a:rPr lang="en-US" dirty="0"/>
              <a:t>Collected data has gathered &amp; cleaned it to do the further analysis from it.</a:t>
            </a:r>
          </a:p>
        </p:txBody>
      </p:sp>
      <p:sp>
        <p:nvSpPr>
          <p:cNvPr id="3" name="Rectangle: Rounded Corners 2">
            <a:extLst>
              <a:ext uri="{FF2B5EF4-FFF2-40B4-BE49-F238E27FC236}">
                <a16:creationId xmlns:a16="http://schemas.microsoft.com/office/drawing/2014/main" id="{8395E28A-E02E-AB2C-F8A9-95D8FC4D9A66}"/>
              </a:ext>
            </a:extLst>
          </p:cNvPr>
          <p:cNvSpPr/>
          <p:nvPr/>
        </p:nvSpPr>
        <p:spPr>
          <a:xfrm>
            <a:off x="1761066" y="2411937"/>
            <a:ext cx="1811865" cy="864244"/>
          </a:xfrm>
          <a:prstGeom prst="round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a:t>Creating Forms</a:t>
            </a:r>
          </a:p>
        </p:txBody>
      </p:sp>
      <p:sp>
        <p:nvSpPr>
          <p:cNvPr id="7" name="Flowchart: Alternate Process 6">
            <a:extLst>
              <a:ext uri="{FF2B5EF4-FFF2-40B4-BE49-F238E27FC236}">
                <a16:creationId xmlns:a16="http://schemas.microsoft.com/office/drawing/2014/main" id="{C6874E05-70CA-9321-0673-770888BA6606}"/>
              </a:ext>
            </a:extLst>
          </p:cNvPr>
          <p:cNvSpPr/>
          <p:nvPr/>
        </p:nvSpPr>
        <p:spPr>
          <a:xfrm>
            <a:off x="5012268" y="2411937"/>
            <a:ext cx="1930400" cy="864244"/>
          </a:xfrm>
          <a:prstGeom prst="flowChartAlternate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Collecting Data</a:t>
            </a:r>
          </a:p>
        </p:txBody>
      </p:sp>
      <p:sp>
        <p:nvSpPr>
          <p:cNvPr id="11" name="Flowchart: Alternate Process 10">
            <a:extLst>
              <a:ext uri="{FF2B5EF4-FFF2-40B4-BE49-F238E27FC236}">
                <a16:creationId xmlns:a16="http://schemas.microsoft.com/office/drawing/2014/main" id="{ED4F92FD-29E2-D03E-F300-7F370E10FB96}"/>
              </a:ext>
            </a:extLst>
          </p:cNvPr>
          <p:cNvSpPr/>
          <p:nvPr/>
        </p:nvSpPr>
        <p:spPr>
          <a:xfrm>
            <a:off x="8322733" y="2412582"/>
            <a:ext cx="2108199" cy="813863"/>
          </a:xfrm>
          <a:prstGeom prst="flowChartAlternateProcess">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Download the collected Data </a:t>
            </a:r>
          </a:p>
        </p:txBody>
      </p:sp>
      <p:sp>
        <p:nvSpPr>
          <p:cNvPr id="13" name="Flowchart: Alternate Process 12">
            <a:extLst>
              <a:ext uri="{FF2B5EF4-FFF2-40B4-BE49-F238E27FC236}">
                <a16:creationId xmlns:a16="http://schemas.microsoft.com/office/drawing/2014/main" id="{F273E4B3-0D0B-B2DF-19F5-0E82C646131C}"/>
              </a:ext>
            </a:extLst>
          </p:cNvPr>
          <p:cNvSpPr/>
          <p:nvPr/>
        </p:nvSpPr>
        <p:spPr>
          <a:xfrm>
            <a:off x="8322733" y="4138675"/>
            <a:ext cx="2209800" cy="813863"/>
          </a:xfrm>
          <a:prstGeom prst="flowChartAlternateProcess">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US" dirty="0"/>
              <a:t>Cleaning the raw Data </a:t>
            </a:r>
          </a:p>
        </p:txBody>
      </p:sp>
      <p:sp>
        <p:nvSpPr>
          <p:cNvPr id="14" name="Rectangle: Rounded Corners 13">
            <a:extLst>
              <a:ext uri="{FF2B5EF4-FFF2-40B4-BE49-F238E27FC236}">
                <a16:creationId xmlns:a16="http://schemas.microsoft.com/office/drawing/2014/main" id="{1C4D0A4A-10C5-DED4-C935-2A25DE3E7887}"/>
              </a:ext>
            </a:extLst>
          </p:cNvPr>
          <p:cNvSpPr/>
          <p:nvPr/>
        </p:nvSpPr>
        <p:spPr>
          <a:xfrm>
            <a:off x="4906433" y="4138674"/>
            <a:ext cx="2379134" cy="813864"/>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Analyze the cleaned data by pivot tables</a:t>
            </a:r>
          </a:p>
        </p:txBody>
      </p:sp>
      <p:sp>
        <p:nvSpPr>
          <p:cNvPr id="15" name="Flowchart: Alternate Process 14">
            <a:extLst>
              <a:ext uri="{FF2B5EF4-FFF2-40B4-BE49-F238E27FC236}">
                <a16:creationId xmlns:a16="http://schemas.microsoft.com/office/drawing/2014/main" id="{FE4114BA-20D8-4AAC-2C4A-C200DD7C33AD}"/>
              </a:ext>
            </a:extLst>
          </p:cNvPr>
          <p:cNvSpPr/>
          <p:nvPr/>
        </p:nvSpPr>
        <p:spPr>
          <a:xfrm>
            <a:off x="1337733" y="4088938"/>
            <a:ext cx="2658533" cy="863600"/>
          </a:xfrm>
          <a:prstGeom prst="flowChartAlternateProcess">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Build the dash board with reference of pivot table </a:t>
            </a:r>
          </a:p>
        </p:txBody>
      </p:sp>
      <p:sp>
        <p:nvSpPr>
          <p:cNvPr id="16" name="Arrow: Right 15">
            <a:extLst>
              <a:ext uri="{FF2B5EF4-FFF2-40B4-BE49-F238E27FC236}">
                <a16:creationId xmlns:a16="http://schemas.microsoft.com/office/drawing/2014/main" id="{C1EBA4EC-8628-83CE-544F-1C438AC59907}"/>
              </a:ext>
            </a:extLst>
          </p:cNvPr>
          <p:cNvSpPr/>
          <p:nvPr/>
        </p:nvSpPr>
        <p:spPr>
          <a:xfrm>
            <a:off x="3822697" y="2714518"/>
            <a:ext cx="880533" cy="259082"/>
          </a:xfrm>
          <a:prstGeom prst="righ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sp>
        <p:nvSpPr>
          <p:cNvPr id="17" name="Arrow: Right 16">
            <a:extLst>
              <a:ext uri="{FF2B5EF4-FFF2-40B4-BE49-F238E27FC236}">
                <a16:creationId xmlns:a16="http://schemas.microsoft.com/office/drawing/2014/main" id="{400541B0-C0CF-CB89-F476-D45223E913AC}"/>
              </a:ext>
            </a:extLst>
          </p:cNvPr>
          <p:cNvSpPr/>
          <p:nvPr/>
        </p:nvSpPr>
        <p:spPr>
          <a:xfrm>
            <a:off x="7095067" y="2714518"/>
            <a:ext cx="1075267" cy="262354"/>
          </a:xfrm>
          <a:prstGeom prst="right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dirty="0"/>
          </a:p>
        </p:txBody>
      </p:sp>
      <p:sp>
        <p:nvSpPr>
          <p:cNvPr id="18" name="Arrow: Down 17">
            <a:extLst>
              <a:ext uri="{FF2B5EF4-FFF2-40B4-BE49-F238E27FC236}">
                <a16:creationId xmlns:a16="http://schemas.microsoft.com/office/drawing/2014/main" id="{B28F6300-EF70-83F4-8270-919CC0A505E8}"/>
              </a:ext>
            </a:extLst>
          </p:cNvPr>
          <p:cNvSpPr/>
          <p:nvPr/>
        </p:nvSpPr>
        <p:spPr>
          <a:xfrm>
            <a:off x="9303173" y="3310467"/>
            <a:ext cx="248919" cy="727671"/>
          </a:xfrm>
          <a:prstGeom prst="downArrow">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US" dirty="0"/>
          </a:p>
        </p:txBody>
      </p:sp>
      <p:sp>
        <p:nvSpPr>
          <p:cNvPr id="19" name="Arrow: Left 18">
            <a:extLst>
              <a:ext uri="{FF2B5EF4-FFF2-40B4-BE49-F238E27FC236}">
                <a16:creationId xmlns:a16="http://schemas.microsoft.com/office/drawing/2014/main" id="{545F762E-FE8D-69AE-697C-3BF6219494BA}"/>
              </a:ext>
            </a:extLst>
          </p:cNvPr>
          <p:cNvSpPr/>
          <p:nvPr/>
        </p:nvSpPr>
        <p:spPr>
          <a:xfrm>
            <a:off x="7401983" y="4414429"/>
            <a:ext cx="804333" cy="262354"/>
          </a:xfrm>
          <a:prstGeom prst="lef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sp>
        <p:nvSpPr>
          <p:cNvPr id="20" name="Arrow: Left 19">
            <a:extLst>
              <a:ext uri="{FF2B5EF4-FFF2-40B4-BE49-F238E27FC236}">
                <a16:creationId xmlns:a16="http://schemas.microsoft.com/office/drawing/2014/main" id="{088A07CD-E09E-0AD4-08C5-B495460D0390}"/>
              </a:ext>
            </a:extLst>
          </p:cNvPr>
          <p:cNvSpPr/>
          <p:nvPr/>
        </p:nvSpPr>
        <p:spPr>
          <a:xfrm>
            <a:off x="4112682" y="4417701"/>
            <a:ext cx="677334" cy="259082"/>
          </a:xfrm>
          <a:prstGeom prst="leftArrow">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560297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8FCAD5-2F7B-997E-5B21-DD8801FA6010}"/>
              </a:ext>
            </a:extLst>
          </p:cNvPr>
          <p:cNvSpPr>
            <a:spLocks noGrp="1"/>
          </p:cNvSpPr>
          <p:nvPr>
            <p:ph type="title"/>
          </p:nvPr>
        </p:nvSpPr>
        <p:spPr>
          <a:xfrm>
            <a:off x="824291" y="1730236"/>
            <a:ext cx="9612971" cy="1698764"/>
          </a:xfrm>
        </p:spPr>
        <p:txBody>
          <a:bodyPr>
            <a:normAutofit/>
          </a:bodyPr>
          <a:lstStyle/>
          <a:p>
            <a:pPr algn="ctr"/>
            <a:r>
              <a:rPr lang="en-US" sz="8800" i="1" cap="none" dirty="0"/>
              <a:t>Thank You</a:t>
            </a:r>
            <a:endParaRPr lang="en-US" sz="8800" i="1" dirty="0"/>
          </a:p>
        </p:txBody>
      </p:sp>
    </p:spTree>
    <p:extLst>
      <p:ext uri="{BB962C8B-B14F-4D97-AF65-F5344CB8AC3E}">
        <p14:creationId xmlns:p14="http://schemas.microsoft.com/office/powerpoint/2010/main" val="2623876445"/>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Crop design</Template>
  <TotalTime>145</TotalTime>
  <Words>299</Words>
  <Application>Microsoft Office PowerPoint</Application>
  <PresentationFormat>Widescreen</PresentationFormat>
  <Paragraphs>37</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vt:lpstr>
      <vt:lpstr>Franklin Gothic Book</vt:lpstr>
      <vt:lpstr>Wingdings</vt:lpstr>
      <vt:lpstr>Crop</vt:lpstr>
      <vt:lpstr>Covid-19 food survey analysis</vt:lpstr>
      <vt:lpstr>Agenda</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Covid-19 food survey analysis</dc:title>
  <dc:creator>Nitin Kumbhar</dc:creator>
  <cp:lastModifiedBy>Nitin Kumbhar</cp:lastModifiedBy>
  <cp:revision>5</cp:revision>
  <dcterms:created xsi:type="dcterms:W3CDTF">2024-01-11T16:16:54Z</dcterms:created>
  <dcterms:modified xsi:type="dcterms:W3CDTF">2024-01-11T18:42:34Z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